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2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8DC2A02-2C53-4593-8672-2B2DB4E61F01}" type="datetime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10/8/2018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13CAB43-D0BB-4774-AF02-EF70A9ECAFD2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F8981E0-7444-41C4-BFBB-EDAED81638A0}" type="datetime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10/8/2018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52E24E1-1EB9-44F7-98DE-6CBC3C9636C9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rstudio.com/download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80880" y="260280"/>
            <a:ext cx="7848360" cy="658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Kako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se 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koristi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RStudio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	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Sintaksa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 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Varijable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 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Operatori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aritmeticki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relacioni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logicki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      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Tipovi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objekata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u 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 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Vektori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atomski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liste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 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Matrice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 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Areji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 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Datumi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 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Faktori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  Data Frame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Loops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Funkcije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(built-in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pisanje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funkcija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Apply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porodica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lapply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sapply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vapply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80880" y="260280"/>
            <a:ext cx="3276360" cy="501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-18000" y="215640"/>
            <a:ext cx="70862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RStudio Paneli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4"/>
          <p:cNvPicPr/>
          <p:nvPr/>
        </p:nvPicPr>
        <p:blipFill>
          <a:blip r:embed="rId2"/>
          <a:stretch/>
        </p:blipFill>
        <p:spPr>
          <a:xfrm>
            <a:off x="76200" y="1574800"/>
            <a:ext cx="8913600" cy="4692960"/>
          </a:xfrm>
          <a:prstGeom prst="rect">
            <a:avLst/>
          </a:prstGeom>
          <a:ln>
            <a:noFill/>
          </a:ln>
        </p:spPr>
      </p:pic>
      <p:sp>
        <p:nvSpPr>
          <p:cNvPr id="109" name="TextShape 2"/>
          <p:cNvSpPr txBox="1"/>
          <p:nvPr/>
        </p:nvSpPr>
        <p:spPr>
          <a:xfrm>
            <a:off x="-18000" y="1008380"/>
            <a:ext cx="6793920" cy="84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Pomazu</a:t>
            </a:r>
            <a:r>
              <a:rPr lang="en-US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da </a:t>
            </a:r>
            <a:r>
              <a:rPr lang="en-US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razdvojimo</a:t>
            </a:r>
            <a:r>
              <a:rPr lang="en-US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razlicite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zadatke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koje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obavljamo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/>
          <p:cNvPicPr/>
          <p:nvPr/>
        </p:nvPicPr>
        <p:blipFill>
          <a:blip r:embed="rId2"/>
          <a:stretch/>
        </p:blipFill>
        <p:spPr>
          <a:xfrm>
            <a:off x="2103120" y="1080000"/>
            <a:ext cx="5906520" cy="5684400"/>
          </a:xfrm>
          <a:prstGeom prst="rect">
            <a:avLst/>
          </a:prstGeom>
          <a:ln>
            <a:noFill/>
          </a:ln>
        </p:spPr>
      </p:pic>
      <p:sp>
        <p:nvSpPr>
          <p:cNvPr id="111" name="TextShape 1"/>
          <p:cNvSpPr txBox="1"/>
          <p:nvPr/>
        </p:nvSpPr>
        <p:spPr>
          <a:xfrm>
            <a:off x="762000" y="281940"/>
            <a:ext cx="5105400" cy="59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Moguce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je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promeniti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layout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panela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209680" y="2514600"/>
            <a:ext cx="4571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KONZOLA PANEL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3"/>
          <p:cNvPicPr/>
          <p:nvPr/>
        </p:nvPicPr>
        <p:blipFill>
          <a:blip r:embed="rId2"/>
          <a:stretch/>
        </p:blipFill>
        <p:spPr>
          <a:xfrm>
            <a:off x="0" y="1783440"/>
            <a:ext cx="9143640" cy="3291120"/>
          </a:xfrm>
          <a:prstGeom prst="rect">
            <a:avLst/>
          </a:prstGeom>
          <a:ln>
            <a:noFill/>
          </a:ln>
        </p:spPr>
      </p:pic>
      <p:sp>
        <p:nvSpPr>
          <p:cNvPr id="114" name="TextShape 1"/>
          <p:cNvSpPr txBox="1"/>
          <p:nvPr/>
        </p:nvSpPr>
        <p:spPr>
          <a:xfrm>
            <a:off x="0" y="568960"/>
            <a:ext cx="5394960" cy="59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RStudio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interfejs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ima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neke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dodatke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koje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GUI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nema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3"/>
          <p:cNvPicPr/>
          <p:nvPr/>
        </p:nvPicPr>
        <p:blipFill>
          <a:blip r:embed="rId2"/>
          <a:stretch/>
        </p:blipFill>
        <p:spPr>
          <a:xfrm>
            <a:off x="152280" y="1191600"/>
            <a:ext cx="8933040" cy="206064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0" y="3733800"/>
            <a:ext cx="792432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Izvrsavanje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</a:t>
            </a:r>
            <a:r>
              <a:rPr lang="en-US" sz="2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Enter</a:t>
            </a:r>
            <a:endParaRPr lang="en-US" sz="2400" b="1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Pamti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poslednjih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1000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redova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Brisanje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Control + L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4"/>
          <p:cNvPicPr/>
          <p:nvPr/>
        </p:nvPicPr>
        <p:blipFill>
          <a:blip r:embed="rId2"/>
          <a:stretch/>
        </p:blipFill>
        <p:spPr>
          <a:xfrm>
            <a:off x="200700" y="2362200"/>
            <a:ext cx="8383680" cy="3738600"/>
          </a:xfrm>
          <a:prstGeom prst="rect">
            <a:avLst/>
          </a:prstGeom>
          <a:ln>
            <a:noFill/>
          </a:ln>
        </p:spPr>
      </p:pic>
      <p:sp>
        <p:nvSpPr>
          <p:cNvPr id="119" name="TextShape 2"/>
          <p:cNvSpPr txBox="1"/>
          <p:nvPr/>
        </p:nvSpPr>
        <p:spPr>
          <a:xfrm>
            <a:off x="0" y="304800"/>
            <a:ext cx="8785080" cy="1584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Neke</a:t>
            </a:r>
            <a:r>
              <a:rPr lang="en-US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pogodnosti</a:t>
            </a:r>
            <a:r>
              <a:rPr lang="en-US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koje</a:t>
            </a:r>
            <a:r>
              <a:rPr lang="en-US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RGui</a:t>
            </a:r>
            <a:r>
              <a:rPr lang="en-US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ne </a:t>
            </a:r>
            <a:r>
              <a:rPr lang="en-US" sz="2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nudi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Prolazenje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kroz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skorasnje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komande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jednoj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sesiji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– Up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Arrow</a:t>
            </a:r>
          </a:p>
          <a:p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Prolazenje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kroz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skorasnje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komande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generalno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85800" y="609480"/>
            <a:ext cx="6705360" cy="14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Tab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6"/>
          <p:cNvPicPr/>
          <p:nvPr/>
        </p:nvPicPr>
        <p:blipFill>
          <a:blip r:embed="rId2"/>
          <a:stretch/>
        </p:blipFill>
        <p:spPr>
          <a:xfrm>
            <a:off x="599040" y="2133720"/>
            <a:ext cx="793368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33520" y="38088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Tab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unutar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funkcije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Picture 6"/>
          <p:cNvPicPr/>
          <p:nvPr/>
        </p:nvPicPr>
        <p:blipFill>
          <a:blip r:embed="rId2"/>
          <a:stretch/>
        </p:blipFill>
        <p:spPr>
          <a:xfrm>
            <a:off x="123480" y="1480320"/>
            <a:ext cx="8781120" cy="408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72440" y="507960"/>
            <a:ext cx="853416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Tab unutar library() ili require() funkcije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 promenis podesavanja za dopunjavanje koda idi na Tools/Global Options/Code/Completion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4"/>
          <p:cNvPicPr/>
          <p:nvPr/>
        </p:nvPicPr>
        <p:blipFill>
          <a:blip r:embed="rId2"/>
          <a:stretch/>
        </p:blipFill>
        <p:spPr>
          <a:xfrm>
            <a:off x="154080" y="2133720"/>
            <a:ext cx="8989560" cy="352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828800" y="2514600"/>
            <a:ext cx="60195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SOURCE PANEL</a:t>
            </a:r>
            <a:endParaRPr lang="en-US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(EDITOR SKRIPTOVA)</a:t>
            </a:r>
            <a:endParaRPr lang="en-US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/>
          <p:cNvPicPr/>
          <p:nvPr/>
        </p:nvPicPr>
        <p:blipFill>
          <a:blip r:embed="rId2"/>
          <a:stretch/>
        </p:blipFill>
        <p:spPr>
          <a:xfrm>
            <a:off x="268560" y="1659538"/>
            <a:ext cx="6458400" cy="4817462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183240" y="70444"/>
            <a:ext cx="6629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Programski</a:t>
            </a:r>
            <a:r>
              <a:rPr lang="en-US" sz="32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jezik</a:t>
            </a:r>
            <a:r>
              <a:rPr lang="en-US" sz="32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83240" y="690039"/>
            <a:ext cx="8274960" cy="84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ao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svakom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programskom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jeziku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ga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instaliramo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dobijemo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set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funkcija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objekata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"/>
          <p:cNvPicPr/>
          <p:nvPr/>
        </p:nvPicPr>
        <p:blipFill>
          <a:blip r:embed="rId2"/>
          <a:stretch/>
        </p:blipFill>
        <p:spPr>
          <a:xfrm>
            <a:off x="0" y="304920"/>
            <a:ext cx="9143640" cy="332820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274320" y="3475800"/>
            <a:ext cx="8076960" cy="365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File/New File/R Script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File/Open File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File/Recent File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Preporuka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je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pisanje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dugog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radimo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u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Source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anel-u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Moze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da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otvori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mnoge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tipove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fajlova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od .R,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preko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.txt, HTML, XML,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Pythona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do C++, CSS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Java Script-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prepoznace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svaki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jezik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primetiti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sintaksu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skladu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tim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28600" y="413280"/>
            <a:ext cx="7619760" cy="22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Izvrsavanje</a:t>
            </a:r>
            <a:r>
              <a:rPr lang="en-US" sz="36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koda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Control + Enter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ili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Run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Ispisivanje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varijable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cuvanje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isto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vreme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koristi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4"/>
          <p:cNvPicPr/>
          <p:nvPr/>
        </p:nvPicPr>
        <p:blipFill>
          <a:blip r:embed="rId2"/>
          <a:stretch/>
        </p:blipFill>
        <p:spPr>
          <a:xfrm>
            <a:off x="0" y="2743200"/>
            <a:ext cx="9143640" cy="245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52280" y="457200"/>
            <a:ext cx="853416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Izvrsavanje koda celog R Scripta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Source – bez prikazivanja rezultata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4"/>
          <p:cNvPicPr/>
          <p:nvPr/>
        </p:nvPicPr>
        <p:blipFill>
          <a:blip r:embed="rId2"/>
          <a:stretch/>
        </p:blipFill>
        <p:spPr>
          <a:xfrm>
            <a:off x="127080" y="3200400"/>
            <a:ext cx="8788320" cy="311436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2743200" y="12193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3"/>
          <p:cNvPicPr/>
          <p:nvPr/>
        </p:nvPicPr>
        <p:blipFill>
          <a:blip r:embed="rId2"/>
          <a:stretch/>
        </p:blipFill>
        <p:spPr>
          <a:xfrm>
            <a:off x="0" y="2133720"/>
            <a:ext cx="9143640" cy="323280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60840" y="1117440"/>
            <a:ext cx="5862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Source with Echo – sa prikazivanjem rezultata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457200"/>
            <a:ext cx="6400440" cy="10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Customization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Toold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/Global Options/Appearance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4"/>
          <p:cNvPicPr/>
          <p:nvPr/>
        </p:nvPicPr>
        <p:blipFill>
          <a:blip r:embed="rId2"/>
          <a:stretch/>
        </p:blipFill>
        <p:spPr>
          <a:xfrm>
            <a:off x="3526920" y="457200"/>
            <a:ext cx="5367960" cy="600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3"/>
          <p:cNvPicPr/>
          <p:nvPr/>
        </p:nvPicPr>
        <p:blipFill>
          <a:blip r:embed="rId2"/>
          <a:stretch/>
        </p:blipFill>
        <p:spPr>
          <a:xfrm>
            <a:off x="2010240" y="1066680"/>
            <a:ext cx="5658840" cy="550944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52280" y="504720"/>
            <a:ext cx="6248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Podesi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RStudio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 ne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cuva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radni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prostor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izmedju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sesija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1600" y="22860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View() funkcija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/>
          <a:stretch/>
        </p:blipFill>
        <p:spPr>
          <a:xfrm>
            <a:off x="0" y="914400"/>
            <a:ext cx="9143640" cy="418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3"/>
          <p:cNvPicPr/>
          <p:nvPr/>
        </p:nvPicPr>
        <p:blipFill>
          <a:blip r:embed="rId2"/>
          <a:stretch/>
        </p:blipFill>
        <p:spPr>
          <a:xfrm>
            <a:off x="0" y="1143000"/>
            <a:ext cx="9143640" cy="356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85800" y="533520"/>
            <a:ext cx="5714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ENVIRONMENT PANEL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Picture 4"/>
          <p:cNvPicPr/>
          <p:nvPr/>
        </p:nvPicPr>
        <p:blipFill>
          <a:blip r:embed="rId2"/>
          <a:stretch/>
        </p:blipFill>
        <p:spPr>
          <a:xfrm>
            <a:off x="696600" y="1752480"/>
            <a:ext cx="6250680" cy="454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4"/>
          <p:cNvPicPr/>
          <p:nvPr/>
        </p:nvPicPr>
        <p:blipFill>
          <a:blip r:embed="rId2"/>
          <a:stretch/>
        </p:blipFill>
        <p:spPr>
          <a:xfrm>
            <a:off x="0" y="2313000"/>
            <a:ext cx="9143640" cy="79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3"/>
          <p:cNvPicPr/>
          <p:nvPr/>
        </p:nvPicPr>
        <p:blipFill>
          <a:blip r:embed="rId2"/>
          <a:stretch/>
        </p:blipFill>
        <p:spPr>
          <a:xfrm>
            <a:off x="0" y="1447800"/>
            <a:ext cx="9143640" cy="48272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4581" y="3048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Zasto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koristiti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RStudio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3"/>
          <p:cNvPicPr/>
          <p:nvPr/>
        </p:nvPicPr>
        <p:blipFill>
          <a:blip r:embed="rId2"/>
          <a:stretch/>
        </p:blipFill>
        <p:spPr>
          <a:xfrm>
            <a:off x="0" y="1833480"/>
            <a:ext cx="9143640" cy="319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3"/>
          <p:cNvPicPr/>
          <p:nvPr/>
        </p:nvPicPr>
        <p:blipFill>
          <a:blip r:embed="rId2"/>
          <a:stretch/>
        </p:blipFill>
        <p:spPr>
          <a:xfrm>
            <a:off x="304920" y="609480"/>
            <a:ext cx="8584200" cy="505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4"/>
          <p:cNvPicPr/>
          <p:nvPr/>
        </p:nvPicPr>
        <p:blipFill>
          <a:blip r:embed="rId2"/>
          <a:stretch/>
        </p:blipFill>
        <p:spPr>
          <a:xfrm>
            <a:off x="2285280" y="533520"/>
            <a:ext cx="3774600" cy="563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9160" y="409320"/>
            <a:ext cx="5333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History Tab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4"/>
          <p:cNvPicPr/>
          <p:nvPr/>
        </p:nvPicPr>
        <p:blipFill>
          <a:blip r:embed="rId2"/>
          <a:stretch/>
        </p:blipFill>
        <p:spPr>
          <a:xfrm>
            <a:off x="0" y="1049400"/>
            <a:ext cx="9143640" cy="475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3"/>
          <p:cNvPicPr/>
          <p:nvPr/>
        </p:nvPicPr>
        <p:blipFill>
          <a:blip r:embed="rId2"/>
          <a:stretch/>
        </p:blipFill>
        <p:spPr>
          <a:xfrm>
            <a:off x="225360" y="1219320"/>
            <a:ext cx="8627400" cy="4114440"/>
          </a:xfrm>
          <a:prstGeom prst="rect">
            <a:avLst/>
          </a:prstGeom>
          <a:ln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225360" y="489600"/>
            <a:ext cx="419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Save, Import, Delete…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04920" y="591120"/>
            <a:ext cx="8381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FILES PANEL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Picture 4"/>
          <p:cNvPicPr/>
          <p:nvPr/>
        </p:nvPicPr>
        <p:blipFill>
          <a:blip r:embed="rId2"/>
          <a:stretch/>
        </p:blipFill>
        <p:spPr>
          <a:xfrm>
            <a:off x="388080" y="1523880"/>
            <a:ext cx="8526600" cy="441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3"/>
          <p:cNvPicPr/>
          <p:nvPr/>
        </p:nvPicPr>
        <p:blipFill>
          <a:blip r:embed="rId2"/>
          <a:stretch/>
        </p:blipFill>
        <p:spPr>
          <a:xfrm>
            <a:off x="3600" y="1140120"/>
            <a:ext cx="9143640" cy="4591800"/>
          </a:xfrm>
          <a:prstGeom prst="rect">
            <a:avLst/>
          </a:prstGeom>
          <a:ln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76320" y="413280"/>
            <a:ext cx="342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New Folder, Delete, Rename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/>
          <p:cNvPicPr/>
          <p:nvPr/>
        </p:nvPicPr>
        <p:blipFill>
          <a:blip r:embed="rId2"/>
          <a:stretch/>
        </p:blipFill>
        <p:spPr>
          <a:xfrm>
            <a:off x="167040" y="1752480"/>
            <a:ext cx="8885160" cy="426672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228600" y="380880"/>
            <a:ext cx="5638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Podesavanje</a:t>
            </a:r>
            <a:r>
              <a:rPr lang="en-US" sz="2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2400" b="1" strike="noStrike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adnog</a:t>
            </a:r>
            <a:r>
              <a:rPr lang="en-US" sz="24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lang="en-US" sz="2400" b="1" strike="noStrike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irektorijuma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228600" y="990720"/>
            <a:ext cx="837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3"/>
          <p:cNvPicPr/>
          <p:nvPr/>
        </p:nvPicPr>
        <p:blipFill>
          <a:blip r:embed="rId2"/>
          <a:stretch/>
        </p:blipFill>
        <p:spPr>
          <a:xfrm>
            <a:off x="0" y="1523880"/>
            <a:ext cx="9143640" cy="201096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139580" y="4191000"/>
            <a:ext cx="571464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3) Session/Set Working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Directory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proveris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wd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kucaj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getwd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52280" y="685800"/>
            <a:ext cx="1447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97200" y="435600"/>
            <a:ext cx="845784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Plots </a:t>
            </a:r>
            <a:r>
              <a:rPr lang="en-US" sz="28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8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Packages Panel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4"/>
          <p:cNvPicPr/>
          <p:nvPr/>
        </p:nvPicPr>
        <p:blipFill>
          <a:blip r:embed="rId2"/>
          <a:stretch/>
        </p:blipFill>
        <p:spPr>
          <a:xfrm>
            <a:off x="97200" y="1531080"/>
            <a:ext cx="9024840" cy="473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4"/>
          <p:cNvPicPr/>
          <p:nvPr/>
        </p:nvPicPr>
        <p:blipFill>
          <a:blip r:embed="rId2"/>
          <a:stretch/>
        </p:blipFill>
        <p:spPr>
          <a:xfrm>
            <a:off x="0" y="1019160"/>
            <a:ext cx="9143640" cy="481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3"/>
          <p:cNvPicPr/>
          <p:nvPr/>
        </p:nvPicPr>
        <p:blipFill>
          <a:blip r:embed="rId2"/>
          <a:stretch/>
        </p:blipFill>
        <p:spPr>
          <a:xfrm>
            <a:off x="0" y="1122840"/>
            <a:ext cx="9143640" cy="461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2"/>
          <a:stretch/>
        </p:blipFill>
        <p:spPr>
          <a:xfrm>
            <a:off x="609480" y="457200"/>
            <a:ext cx="7683480" cy="583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8000" y="439560"/>
            <a:ext cx="6382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Package Tab</a:t>
            </a:r>
          </a:p>
        </p:txBody>
      </p:sp>
      <p:pic>
        <p:nvPicPr>
          <p:cNvPr id="168" name="Picture 4"/>
          <p:cNvPicPr/>
          <p:nvPr/>
        </p:nvPicPr>
        <p:blipFill>
          <a:blip r:embed="rId2"/>
          <a:stretch/>
        </p:blipFill>
        <p:spPr>
          <a:xfrm>
            <a:off x="0" y="1022400"/>
            <a:ext cx="9143640" cy="48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/>
          <p:cNvPicPr/>
          <p:nvPr/>
        </p:nvPicPr>
        <p:blipFill>
          <a:blip r:embed="rId2"/>
          <a:stretch/>
        </p:blipFill>
        <p:spPr>
          <a:xfrm>
            <a:off x="-18000" y="533520"/>
            <a:ext cx="9143640" cy="2101680"/>
          </a:xfrm>
          <a:prstGeom prst="rect">
            <a:avLst/>
          </a:prstGeom>
          <a:ln>
            <a:noFill/>
          </a:ln>
        </p:spPr>
      </p:pic>
      <p:pic>
        <p:nvPicPr>
          <p:cNvPr id="170" name="Picture 4"/>
          <p:cNvPicPr/>
          <p:nvPr/>
        </p:nvPicPr>
        <p:blipFill>
          <a:blip r:embed="rId3"/>
          <a:stretch/>
        </p:blipFill>
        <p:spPr>
          <a:xfrm>
            <a:off x="1143000" y="3048120"/>
            <a:ext cx="4592520" cy="33062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0" y="1981200"/>
            <a:ext cx="5735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Checking a box in the packages tab is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equivalent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of using the library() function in the console; it loads the selected package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3"/>
          <p:cNvPicPr/>
          <p:nvPr/>
        </p:nvPicPr>
        <p:blipFill>
          <a:blip r:embed="rId2"/>
          <a:stretch/>
        </p:blipFill>
        <p:spPr>
          <a:xfrm>
            <a:off x="322200" y="1156320"/>
            <a:ext cx="8499240" cy="454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2"/>
          <p:cNvSpPr/>
          <p:nvPr/>
        </p:nvSpPr>
        <p:spPr>
          <a:xfrm>
            <a:off x="38260" y="685800"/>
            <a:ext cx="525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Help panel</a:t>
            </a:r>
            <a:endParaRPr lang="en-US" sz="2400" b="1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5"/>
          <p:cNvPicPr/>
          <p:nvPr/>
        </p:nvPicPr>
        <p:blipFill>
          <a:blip r:embed="rId2"/>
          <a:stretch/>
        </p:blipFill>
        <p:spPr>
          <a:xfrm>
            <a:off x="38260" y="1358900"/>
            <a:ext cx="8915400" cy="457848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101760" y="5975360"/>
            <a:ext cx="777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Treca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mogucnost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-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belezi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tekst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u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konzoli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ili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scriptu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onda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F1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4"/>
          <p:cNvPicPr/>
          <p:nvPr/>
        </p:nvPicPr>
        <p:blipFill>
          <a:blip r:embed="rId2"/>
          <a:stretch/>
        </p:blipFill>
        <p:spPr>
          <a:xfrm>
            <a:off x="228600" y="1295280"/>
            <a:ext cx="8381520" cy="436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04800" y="1066800"/>
            <a:ext cx="5715000" cy="26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The Viewer </a:t>
            </a:r>
            <a:r>
              <a:rPr lang="en-US" sz="40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Panel</a:t>
            </a:r>
          </a:p>
          <a:p>
            <a:pPr>
              <a:lnSpc>
                <a:spcPct val="100000"/>
              </a:lnSpc>
            </a:pPr>
            <a:endParaRPr lang="en-US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Slican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Plots panel-u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samo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sto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prikazuje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html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dokument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RMarkdown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Shinny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aplikaciju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…</a:t>
            </a:r>
            <a:endParaRPr lang="en-US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57200" y="533400"/>
            <a:ext cx="7543440" cy="453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Keyboard shortcuts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Pipe operator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 Control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+ Shift  + M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Assignment operator Alt + -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obelezis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comment - Control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+ Shift  + C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Undo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 Control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+ z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Redo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 Control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+ Shift + Z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3"/>
          <p:cNvPicPr/>
          <p:nvPr/>
        </p:nvPicPr>
        <p:blipFill>
          <a:blip r:embed="rId2"/>
          <a:stretch/>
        </p:blipFill>
        <p:spPr>
          <a:xfrm>
            <a:off x="92520" y="838080"/>
            <a:ext cx="8873640" cy="469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74320" y="914400"/>
            <a:ext cx="8336280" cy="4038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RStudio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IDE je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softver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koji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unutar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sebe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sadrzi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konzolu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kao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ali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mnoge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druge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anele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poput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Source,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Environment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Files…</a:t>
            </a:r>
          </a:p>
          <a:p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Sadrzi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i: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više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pomocnih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opcija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za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pisanje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koda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(highlighting syntax, debugging, code completion)</a:t>
            </a: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mogucnost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koriscenja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projekata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razvijanje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paketa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nudi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pomoc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u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vidu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dokumentacije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sadrzi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precice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iznosenje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rezultata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u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vidu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Report-a, Shinny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aplikacije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itd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41480" y="459360"/>
            <a:ext cx="617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RStudio</a:t>
            </a:r>
            <a:r>
              <a:rPr lang="en-US" sz="2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IDE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Integrisano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razvojno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okruzenje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3"/>
          <p:cNvSpPr txBox="1"/>
          <p:nvPr/>
        </p:nvSpPr>
        <p:spPr>
          <a:xfrm>
            <a:off x="141480" y="5791200"/>
            <a:ext cx="8469120" cy="8142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Omogucava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mnogo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lakse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koriscenje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R-a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kombinujuci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alate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u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jednom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sistemu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733800" y="51308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52280" y="823500"/>
            <a:ext cx="6933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RProjects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52280" y="2514600"/>
            <a:ext cx="8000640" cy="213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organize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share your code with others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ability to keep all relevant files in one place and to easily search all of these files with a single command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3"/>
          <p:cNvPicPr/>
          <p:nvPr/>
        </p:nvPicPr>
        <p:blipFill>
          <a:blip r:embed="rId2"/>
          <a:stretch/>
        </p:blipFill>
        <p:spPr>
          <a:xfrm>
            <a:off x="304920" y="1219320"/>
            <a:ext cx="8610120" cy="443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3"/>
          <p:cNvPicPr/>
          <p:nvPr/>
        </p:nvPicPr>
        <p:blipFill>
          <a:blip r:embed="rId2"/>
          <a:stretch/>
        </p:blipFill>
        <p:spPr>
          <a:xfrm>
            <a:off x="609600" y="914400"/>
            <a:ext cx="8077200" cy="50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3"/>
          <p:cNvPicPr/>
          <p:nvPr/>
        </p:nvPicPr>
        <p:blipFill>
          <a:blip r:embed="rId2"/>
          <a:stretch/>
        </p:blipFill>
        <p:spPr>
          <a:xfrm>
            <a:off x="304920" y="1676520"/>
            <a:ext cx="8457840" cy="31388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2220" y="933966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Druga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opcija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za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kreiranje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R Project-a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1905000" y="2971800"/>
            <a:ext cx="52579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VERSION CONTROL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78094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80880" y="609480"/>
            <a:ext cx="8305560" cy="475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Kontrola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Verzije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sistem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koji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prati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promene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fajla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ili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seta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fajlova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omogucava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izmenu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informacija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</a:t>
            </a:r>
            <a:r>
              <a:rPr lang="en-US" sz="28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drugim</a:t>
            </a:r>
            <a:r>
              <a:rPr lang="en-US" sz="28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korisnicima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Kontrole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Verzija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SVN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Korisnica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Rstudio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najvise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sajt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koji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je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povezan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Git-om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www.github.com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33520" y="533520"/>
            <a:ext cx="8076960" cy="591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radi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tako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sto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grupise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promene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grupe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zvane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‘commits’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Svaki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commit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sadrzi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jedinstveni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id,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autora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koji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je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nacinio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promenu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kolekciju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promena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poruku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koja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kazuje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je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promenjeno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commita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 bi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ustedeo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memoriju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it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koristi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set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promena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(‘commit-a’) a ne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fajlove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 bi 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radilo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Git-om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u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RStduio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potrebno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je: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Imati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instaliran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Inicirati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RStudio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projekat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da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koristi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tada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se u environment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panelu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pojaviti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tab)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3"/>
          <p:cNvPicPr/>
          <p:nvPr/>
        </p:nvPicPr>
        <p:blipFill>
          <a:blip r:embed="rId2"/>
          <a:stretch/>
        </p:blipFill>
        <p:spPr>
          <a:xfrm>
            <a:off x="457200" y="1295280"/>
            <a:ext cx="8480160" cy="396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4"/>
          <p:cNvPicPr/>
          <p:nvPr/>
        </p:nvPicPr>
        <p:blipFill>
          <a:blip r:embed="rId2"/>
          <a:stretch/>
        </p:blipFill>
        <p:spPr>
          <a:xfrm>
            <a:off x="304920" y="228600"/>
            <a:ext cx="8597520" cy="406800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457200" y="5257800"/>
            <a:ext cx="8152920" cy="131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Dozvoljava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korisnicima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da ‘push’ and ‘pull’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njihove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lokalne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fajlove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verziju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koja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je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vebu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koja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je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vidna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svima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koje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drugi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korisnici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mogu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praviti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promene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Na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njoj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se prate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sve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promene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koje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korisnici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odrade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lokalno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svom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PC-u)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3"/>
          <p:cNvPicPr/>
          <p:nvPr/>
        </p:nvPicPr>
        <p:blipFill>
          <a:blip r:embed="rId2"/>
          <a:stretch/>
        </p:blipFill>
        <p:spPr>
          <a:xfrm>
            <a:off x="377280" y="762120"/>
            <a:ext cx="5955120" cy="373356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380880" y="170280"/>
            <a:ext cx="3587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 Bash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52400" y="4826000"/>
            <a:ext cx="8839200" cy="195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Podesavanje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username </a:t>
            </a:r>
            <a:r>
              <a:rPr lang="en-US" sz="20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email-a (</a:t>
            </a:r>
            <a:r>
              <a:rPr lang="en-US" sz="20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povezivanje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lokalnog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PC-a </a:t>
            </a:r>
            <a:r>
              <a:rPr lang="en-US" sz="20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sa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online </a:t>
            </a:r>
            <a:r>
              <a:rPr lang="en-US" sz="20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verzijom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0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Hubo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-m</a:t>
            </a:r>
            <a:r>
              <a:rPr lang="en-US" sz="20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config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–global user.name ‘Your name’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config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–global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user.email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‘Your_email@example.com’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$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config_list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$ exit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52280" y="450000"/>
            <a:ext cx="85341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Instaliranje</a:t>
            </a:r>
            <a:r>
              <a:rPr lang="en-US" sz="28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R-a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cran.r-project.org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4"/>
          <p:cNvPicPr/>
          <p:nvPr/>
        </p:nvPicPr>
        <p:blipFill>
          <a:blip r:embed="rId2"/>
          <a:stretch/>
        </p:blipFill>
        <p:spPr>
          <a:xfrm>
            <a:off x="0" y="2484000"/>
            <a:ext cx="9143640" cy="18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3429000" y="5181480"/>
            <a:ext cx="360" cy="129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3429000" y="5472000"/>
            <a:ext cx="2971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Korisnici Windows-a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1143000"/>
            <a:ext cx="8534160" cy="36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Postoje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tri </a:t>
            </a:r>
            <a:r>
              <a:rPr lang="en-US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verzije</a:t>
            </a: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</a:t>
            </a:r>
            <a:r>
              <a:rPr lang="en-US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stadijuma</a:t>
            </a: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en-US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projekta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Lokalna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realna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verzija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Oficijalna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verzija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zapamcena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u 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vidu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‘commit-a’)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Javna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verzija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github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sajtu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3"/>
          <p:cNvPicPr/>
          <p:nvPr/>
        </p:nvPicPr>
        <p:blipFill>
          <a:blip r:embed="rId2"/>
          <a:stretch/>
        </p:blipFill>
        <p:spPr>
          <a:xfrm>
            <a:off x="0" y="762120"/>
            <a:ext cx="9143640" cy="397188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380880" y="5257800"/>
            <a:ext cx="7543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Napravi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lokalnu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kopiju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svog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online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foldera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- ‘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clonning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’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3"/>
          <p:cNvPicPr/>
          <p:nvPr/>
        </p:nvPicPr>
        <p:blipFill>
          <a:blip r:embed="rId2"/>
          <a:stretch/>
        </p:blipFill>
        <p:spPr>
          <a:xfrm>
            <a:off x="152400" y="297360"/>
            <a:ext cx="8838960" cy="290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4"/>
          <p:cNvPicPr/>
          <p:nvPr/>
        </p:nvPicPr>
        <p:blipFill>
          <a:blip r:embed="rId2"/>
          <a:stretch/>
        </p:blipFill>
        <p:spPr>
          <a:xfrm>
            <a:off x="2590920" y="1371600"/>
            <a:ext cx="4532760" cy="5128560"/>
          </a:xfrm>
          <a:prstGeom prst="rect">
            <a:avLst/>
          </a:prstGeom>
          <a:ln>
            <a:noFill/>
          </a:ln>
        </p:spPr>
      </p:pic>
      <p:sp>
        <p:nvSpPr>
          <p:cNvPr id="199" name="CustomShape 1"/>
          <p:cNvSpPr/>
          <p:nvPr/>
        </p:nvSpPr>
        <p:spPr>
          <a:xfrm>
            <a:off x="228600" y="457200"/>
            <a:ext cx="3200040" cy="60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Adding File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4"/>
          <p:cNvPicPr/>
          <p:nvPr/>
        </p:nvPicPr>
        <p:blipFill>
          <a:blip r:embed="rId2"/>
          <a:stretch/>
        </p:blipFill>
        <p:spPr>
          <a:xfrm>
            <a:off x="-21600" y="1947240"/>
            <a:ext cx="9143640" cy="221760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-21600" y="304800"/>
            <a:ext cx="6933960" cy="76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Pushing File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1600" y="29160"/>
            <a:ext cx="7619760" cy="58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Changes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4"/>
          <p:cNvPicPr/>
          <p:nvPr/>
        </p:nvPicPr>
        <p:blipFill>
          <a:blip r:embed="rId2"/>
          <a:stretch/>
        </p:blipFill>
        <p:spPr>
          <a:xfrm>
            <a:off x="21600" y="609480"/>
            <a:ext cx="9143640" cy="1994400"/>
          </a:xfrm>
          <a:prstGeom prst="rect">
            <a:avLst/>
          </a:prstGeom>
          <a:ln>
            <a:noFill/>
          </a:ln>
        </p:spPr>
      </p:pic>
      <p:pic>
        <p:nvPicPr>
          <p:cNvPr id="204" name="Picture 5"/>
          <p:cNvPicPr/>
          <p:nvPr/>
        </p:nvPicPr>
        <p:blipFill>
          <a:blip r:embed="rId3"/>
          <a:srcRect b="19032"/>
          <a:stretch/>
        </p:blipFill>
        <p:spPr>
          <a:xfrm>
            <a:off x="228600" y="2971800"/>
            <a:ext cx="8381520" cy="354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62120" y="1066800"/>
            <a:ext cx="7924320" cy="297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bojama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oznacava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razliku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koja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postoji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izmedju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oficijalne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lokalne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forme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fajla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Crvena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oznacava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da se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linija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pojavljuje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oficijalnoj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verziji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koda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ne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u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lokalnoj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Zelena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linija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linija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koda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se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jos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ne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pojavljuje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oficijalnoj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verziji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koda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239500" y="5679720"/>
            <a:ext cx="3182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https://draganapavlovich.com/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/>
          <p:nvPr/>
        </p:nvPicPr>
        <p:blipFill>
          <a:blip r:embed="rId2"/>
          <a:stretch/>
        </p:blipFill>
        <p:spPr>
          <a:xfrm>
            <a:off x="0" y="2779560"/>
            <a:ext cx="9143640" cy="1298880"/>
          </a:xfrm>
          <a:prstGeom prst="rect">
            <a:avLst/>
          </a:prstGeom>
          <a:ln>
            <a:noFill/>
          </a:ln>
        </p:spPr>
      </p:pic>
      <p:pic>
        <p:nvPicPr>
          <p:cNvPr id="97" name="Picture 5"/>
          <p:cNvPicPr/>
          <p:nvPr/>
        </p:nvPicPr>
        <p:blipFill>
          <a:blip r:embed="rId3"/>
          <a:stretch/>
        </p:blipFill>
        <p:spPr>
          <a:xfrm>
            <a:off x="-7200" y="5000400"/>
            <a:ext cx="9143640" cy="100368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3886200" y="2057400"/>
            <a:ext cx="360" cy="45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893400" y="4372920"/>
            <a:ext cx="360" cy="45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" name="Picture 10"/>
          <p:cNvPicPr/>
          <p:nvPr/>
        </p:nvPicPr>
        <p:blipFill>
          <a:blip r:embed="rId4"/>
          <a:stretch/>
        </p:blipFill>
        <p:spPr>
          <a:xfrm>
            <a:off x="76320" y="166320"/>
            <a:ext cx="8152920" cy="126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76320" y="152280"/>
            <a:ext cx="5866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www.rstudio.com/download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4"/>
          <p:cNvPicPr/>
          <p:nvPr/>
        </p:nvPicPr>
        <p:blipFill>
          <a:blip r:embed="rId3"/>
          <a:stretch/>
        </p:blipFill>
        <p:spPr>
          <a:xfrm>
            <a:off x="76320" y="622440"/>
            <a:ext cx="6068880" cy="431460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429000" y="5486400"/>
            <a:ext cx="360" cy="83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3581280" y="5720760"/>
            <a:ext cx="2819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Windows users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3"/>
          <p:cNvPicPr/>
          <p:nvPr/>
        </p:nvPicPr>
        <p:blipFill>
          <a:blip r:embed="rId2"/>
          <a:stretch/>
        </p:blipFill>
        <p:spPr>
          <a:xfrm>
            <a:off x="10800" y="1676520"/>
            <a:ext cx="9143640" cy="375228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141480" y="702280"/>
            <a:ext cx="617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IDE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1277</TotalTime>
  <Words>778</Words>
  <Application>Microsoft Office PowerPoint</Application>
  <PresentationFormat>On-screen Show (4:3)</PresentationFormat>
  <Paragraphs>155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Dragana</dc:creator>
  <dc:description/>
  <cp:lastModifiedBy>Dragana</cp:lastModifiedBy>
  <cp:revision>58</cp:revision>
  <dcterms:created xsi:type="dcterms:W3CDTF">2018-10-07T08:05:16Z</dcterms:created>
  <dcterms:modified xsi:type="dcterms:W3CDTF">2018-10-08T14:48:25Z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65</vt:i4>
  </property>
</Properties>
</file>